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Roboto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A8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6" d="100"/>
          <a:sy n="136" d="100"/>
        </p:scale>
        <p:origin x="89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4609095d6_2_102:notes"/>
          <p:cNvSpPr txBox="1">
            <a:spLocks noGrp="1"/>
          </p:cNvSpPr>
          <p:nvPr>
            <p:ph type="body" idx="1"/>
          </p:nvPr>
        </p:nvSpPr>
        <p:spPr>
          <a:xfrm>
            <a:off x="685801" y="4343406"/>
            <a:ext cx="5486400" cy="4114800"/>
          </a:xfrm>
          <a:prstGeom prst="rect">
            <a:avLst/>
          </a:prstGeom>
        </p:spPr>
        <p:txBody>
          <a:bodyPr spcFirstLastPara="1" wrap="square" lIns="86100" tIns="86100" rIns="86100" bIns="861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54609095d6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5196" y="686475"/>
            <a:ext cx="6587700" cy="3428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1ece56f61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61ece56f61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5a2c66be4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5a2c66be4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1ece56f6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1ece56f6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5a2c66be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5a2c66be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1ece56f6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1ece56f6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1ece56f6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1ece56f6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THE USER IS IN A REMOTE LOCATION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1ece56f6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1ece56f6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1ece56f61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1ece56f61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THE USER IS FACING THE REAL ROBOT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1ece56f6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1ece56f6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1ece56f6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1ece56f6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folie A">
  <p:cSld name="Titelfolie A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242983" y="3422907"/>
            <a:ext cx="8656800" cy="125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8025" tIns="81025" rIns="108025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ctrTitle"/>
          </p:nvPr>
        </p:nvSpPr>
        <p:spPr>
          <a:xfrm>
            <a:off x="242983" y="2571750"/>
            <a:ext cx="8656800" cy="86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8025" tIns="54025" rIns="108025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>
            <a:spLocks noGrp="1"/>
          </p:cNvSpPr>
          <p:nvPr>
            <p:ph type="pic" idx="2"/>
          </p:nvPr>
        </p:nvSpPr>
        <p:spPr>
          <a:xfrm>
            <a:off x="242983" y="464400"/>
            <a:ext cx="8656800" cy="21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5325" tIns="0" rIns="108025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folie B">
  <p:cSld name="Titelfolie B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ctrTitle"/>
          </p:nvPr>
        </p:nvSpPr>
        <p:spPr>
          <a:xfrm>
            <a:off x="242983" y="3617479"/>
            <a:ext cx="8656800" cy="76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8025" tIns="81025" rIns="108025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1"/>
          </p:nvPr>
        </p:nvSpPr>
        <p:spPr>
          <a:xfrm>
            <a:off x="242983" y="4357315"/>
            <a:ext cx="8656800" cy="32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8025" tIns="0" rIns="108025" bIns="810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83" name="Google Shape;83;p15"/>
          <p:cNvSpPr>
            <a:spLocks noGrp="1"/>
          </p:cNvSpPr>
          <p:nvPr>
            <p:ph type="pic" idx="2"/>
          </p:nvPr>
        </p:nvSpPr>
        <p:spPr>
          <a:xfrm>
            <a:off x="242983" y="465535"/>
            <a:ext cx="8656800" cy="31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5325" tIns="0" rIns="108025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folie C">
  <p:cSld name="Titelfolie C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ctrTitle"/>
          </p:nvPr>
        </p:nvSpPr>
        <p:spPr>
          <a:xfrm>
            <a:off x="242983" y="3617479"/>
            <a:ext cx="8656800" cy="7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25" tIns="81025" rIns="108025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242983" y="4357315"/>
            <a:ext cx="86568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25" tIns="0" rIns="108025" bIns="810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88" name="Google Shape;88;p16"/>
          <p:cNvSpPr>
            <a:spLocks noGrp="1"/>
          </p:cNvSpPr>
          <p:nvPr>
            <p:ph type="pic" idx="2"/>
          </p:nvPr>
        </p:nvSpPr>
        <p:spPr>
          <a:xfrm>
            <a:off x="242983" y="465536"/>
            <a:ext cx="8656800" cy="31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5325" tIns="0" rIns="108025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elfolie D (Hintergrundbild)">
  <p:cSld name="Titelfolie D (Hintergrundbild)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>
            <a:spLocks noGrp="1"/>
          </p:cNvSpPr>
          <p:nvPr>
            <p:ph type="pic" idx="2"/>
          </p:nvPr>
        </p:nvSpPr>
        <p:spPr>
          <a:xfrm>
            <a:off x="-45424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5325" tIns="0" rIns="108025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ctrTitle"/>
          </p:nvPr>
        </p:nvSpPr>
        <p:spPr>
          <a:xfrm>
            <a:off x="242982" y="783001"/>
            <a:ext cx="8656800" cy="73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8025" tIns="0" rIns="108025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92" name="Google Shape;92;p17"/>
          <p:cNvGrpSpPr/>
          <p:nvPr/>
        </p:nvGrpSpPr>
        <p:grpSpPr>
          <a:xfrm>
            <a:off x="108391" y="114301"/>
            <a:ext cx="8927039" cy="459521"/>
            <a:chOff x="144463" y="152401"/>
            <a:chExt cx="11897959" cy="612694"/>
          </a:xfrm>
        </p:grpSpPr>
        <p:sp>
          <p:nvSpPr>
            <p:cNvPr id="93" name="Google Shape;93;p17"/>
            <p:cNvSpPr/>
            <p:nvPr/>
          </p:nvSpPr>
          <p:spPr>
            <a:xfrm>
              <a:off x="144463" y="152401"/>
              <a:ext cx="11896800" cy="471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7"/>
            <p:cNvSpPr/>
            <p:nvPr/>
          </p:nvSpPr>
          <p:spPr>
            <a:xfrm>
              <a:off x="144463" y="597695"/>
              <a:ext cx="186300" cy="16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11855222" y="597694"/>
              <a:ext cx="187200" cy="16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" name="Google Shape;96;p17"/>
          <p:cNvSpPr txBox="1">
            <a:spLocks noGrp="1"/>
          </p:cNvSpPr>
          <p:nvPr>
            <p:ph type="subTitle" idx="1"/>
          </p:nvPr>
        </p:nvSpPr>
        <p:spPr>
          <a:xfrm>
            <a:off x="242983" y="465536"/>
            <a:ext cx="8656800" cy="34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13425" tIns="67525" rIns="108025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97" name="Google Shape;97;p17" descr="g_eth_logo_kurz_neg_Schutzraum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3095" y="229500"/>
            <a:ext cx="728294" cy="1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242983" y="5218117"/>
            <a:ext cx="63747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Change picture: Select picture – right click – change picture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" name="Google Shape;99;p17"/>
          <p:cNvGrpSpPr/>
          <p:nvPr/>
        </p:nvGrpSpPr>
        <p:grpSpPr>
          <a:xfrm>
            <a:off x="-283370" y="-288820"/>
            <a:ext cx="9317873" cy="5369813"/>
            <a:chOff x="-377675" y="-385094"/>
            <a:chExt cx="12418863" cy="7159751"/>
          </a:xfrm>
        </p:grpSpPr>
        <p:cxnSp>
          <p:nvCxnSpPr>
            <p:cNvPr id="100" name="Google Shape;100;p17"/>
            <p:cNvCxnSpPr/>
            <p:nvPr/>
          </p:nvCxnSpPr>
          <p:spPr>
            <a:xfrm rot="5400000">
              <a:off x="190866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" name="Google Shape;101;p17"/>
            <p:cNvCxnSpPr/>
            <p:nvPr/>
          </p:nvCxnSpPr>
          <p:spPr>
            <a:xfrm rot="5400000">
              <a:off x="11728205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" name="Google Shape;102;p17"/>
            <p:cNvCxnSpPr/>
            <p:nvPr/>
          </p:nvCxnSpPr>
          <p:spPr>
            <a:xfrm>
              <a:off x="-377675" y="3427045"/>
              <a:ext cx="2622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" name="Google Shape;103;p17"/>
            <p:cNvCxnSpPr/>
            <p:nvPr/>
          </p:nvCxnSpPr>
          <p:spPr>
            <a:xfrm>
              <a:off x="-377675" y="762794"/>
              <a:ext cx="262800" cy="12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" name="Google Shape;104;p17"/>
            <p:cNvCxnSpPr/>
            <p:nvPr/>
          </p:nvCxnSpPr>
          <p:spPr>
            <a:xfrm>
              <a:off x="-377675" y="6304951"/>
              <a:ext cx="2628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" name="Google Shape;105;p17"/>
            <p:cNvCxnSpPr/>
            <p:nvPr/>
          </p:nvCxnSpPr>
          <p:spPr>
            <a:xfrm>
              <a:off x="-377675" y="6237242"/>
              <a:ext cx="2628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" name="Google Shape;106;p17"/>
            <p:cNvCxnSpPr/>
            <p:nvPr/>
          </p:nvCxnSpPr>
          <p:spPr>
            <a:xfrm>
              <a:off x="-377675" y="6774657"/>
              <a:ext cx="2628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" name="Google Shape;107;p17"/>
            <p:cNvCxnSpPr/>
            <p:nvPr/>
          </p:nvCxnSpPr>
          <p:spPr>
            <a:xfrm rot="5400000">
              <a:off x="5963595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" name="Google Shape;108;p17"/>
            <p:cNvCxnSpPr/>
            <p:nvPr/>
          </p:nvCxnSpPr>
          <p:spPr>
            <a:xfrm>
              <a:off x="-377675" y="619432"/>
              <a:ext cx="262800" cy="12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" name="Google Shape;109;p17"/>
            <p:cNvCxnSpPr/>
            <p:nvPr/>
          </p:nvCxnSpPr>
          <p:spPr>
            <a:xfrm>
              <a:off x="-377675" y="2020566"/>
              <a:ext cx="2622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0" name="Google Shape;110;p17"/>
            <p:cNvCxnSpPr/>
            <p:nvPr/>
          </p:nvCxnSpPr>
          <p:spPr>
            <a:xfrm>
              <a:off x="-377675" y="4831557"/>
              <a:ext cx="2628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1" name="Google Shape;111;p17"/>
            <p:cNvCxnSpPr/>
            <p:nvPr/>
          </p:nvCxnSpPr>
          <p:spPr>
            <a:xfrm rot="5400000">
              <a:off x="11024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2" name="Google Shape;112;p17"/>
            <p:cNvCxnSpPr/>
            <p:nvPr/>
          </p:nvCxnSpPr>
          <p:spPr>
            <a:xfrm rot="5400000">
              <a:off x="11909338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buNone/>
              <a:defRPr sz="1300"/>
            </a:lvl1pPr>
            <a:lvl2pPr lvl="1" algn="r" rtl="0">
              <a:buNone/>
              <a:defRPr sz="1300"/>
            </a:lvl2pPr>
            <a:lvl3pPr lvl="2" algn="r" rtl="0">
              <a:buNone/>
              <a:defRPr sz="1300"/>
            </a:lvl3pPr>
            <a:lvl4pPr lvl="3" algn="r" rtl="0">
              <a:buNone/>
              <a:defRPr sz="1300"/>
            </a:lvl4pPr>
            <a:lvl5pPr lvl="4" algn="r" rtl="0">
              <a:buNone/>
              <a:defRPr sz="1300"/>
            </a:lvl5pPr>
            <a:lvl6pPr lvl="5" algn="r" rtl="0">
              <a:buNone/>
              <a:defRPr sz="1300"/>
            </a:lvl6pPr>
            <a:lvl7pPr lvl="6" algn="r" rtl="0">
              <a:buNone/>
              <a:defRPr sz="1300"/>
            </a:lvl7pPr>
            <a:lvl8pPr lvl="7" algn="r" rtl="0">
              <a:buNone/>
              <a:defRPr sz="1300"/>
            </a:lvl8pPr>
            <a:lvl9pPr lvl="8" algn="r" rtl="0">
              <a:buNone/>
              <a:defRPr sz="13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1-spaltig">
  <p:cSld name="Inhalt 1-spaltig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body" idx="1"/>
          </p:nvPr>
        </p:nvSpPr>
        <p:spPr>
          <a:xfrm>
            <a:off x="242975" y="901125"/>
            <a:ext cx="8656800" cy="3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5325" tIns="0" rIns="108025" bIns="0" anchor="ctr" anchorCtr="0">
            <a:noAutofit/>
          </a:bodyPr>
          <a:lstStyle>
            <a:lvl1pPr marL="457200" lvl="0" indent="-3429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1800"/>
              <a:buAutoNum type="arabicPeriod"/>
              <a:defRPr/>
            </a:lvl1pPr>
            <a:lvl2pPr marL="914400" lvl="1" indent="-317500" algn="l" rtl="0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SzPts val="1400"/>
              <a:buChar char="▪"/>
              <a:defRPr/>
            </a:lvl2pPr>
            <a:lvl3pPr marL="1371600" lvl="2" indent="-317500" algn="l" rtl="0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SzPts val="1400"/>
              <a:buChar char="▪"/>
              <a:defRPr/>
            </a:lvl3pPr>
            <a:lvl4pPr marL="1828800" lvl="3" indent="-317500" algn="l" rtl="0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SzPts val="1400"/>
              <a:buChar char="▪"/>
              <a:defRPr/>
            </a:lvl4pPr>
            <a:lvl5pPr marL="2286000" lvl="4" indent="-317500" algn="l" rtl="0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SzPts val="1400"/>
              <a:buChar char="▪"/>
              <a:defRPr/>
            </a:lvl5pPr>
            <a:lvl6pPr marL="2743200" lvl="5" indent="-317500" algn="l" rtl="0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15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6800" cy="43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8025" tIns="40500" rIns="108025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2-spaltig">
  <p:cSld name="Inhalt 2-spaltig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>
            <a:spLocks noGrp="1"/>
          </p:cNvSpPr>
          <p:nvPr>
            <p:ph type="body" idx="1"/>
          </p:nvPr>
        </p:nvSpPr>
        <p:spPr>
          <a:xfrm>
            <a:off x="242983" y="1518048"/>
            <a:ext cx="4185000" cy="31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5325" tIns="0" rIns="0" bIns="0" anchor="t" anchorCtr="0">
            <a:noAutofit/>
          </a:bodyPr>
          <a:lstStyle>
            <a:lvl1pPr marL="457200" lvl="0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 sz="1500"/>
            </a:lvl1pPr>
            <a:lvl2pPr marL="914400" lvl="1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Char char="▪"/>
              <a:defRPr sz="1200"/>
            </a:lvl3pPr>
            <a:lvl4pPr marL="1828800" lvl="3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 sz="1100"/>
            </a:lvl4pPr>
            <a:lvl5pPr marL="2286000" lvl="4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 sz="1100"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body" idx="2"/>
          </p:nvPr>
        </p:nvSpPr>
        <p:spPr>
          <a:xfrm>
            <a:off x="4716021" y="1518048"/>
            <a:ext cx="4176900" cy="31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5325" tIns="0" rIns="0" bIns="0" anchor="t" anchorCtr="0">
            <a:noAutofit/>
          </a:bodyPr>
          <a:lstStyle>
            <a:lvl1pPr marL="457200" lvl="0" indent="-3238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▪"/>
              <a:defRPr sz="1500"/>
            </a:lvl1pPr>
            <a:lvl2pPr marL="914400" lvl="1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Char char="▪"/>
              <a:defRPr sz="1400"/>
            </a:lvl2pPr>
            <a:lvl3pPr marL="1371600" lvl="2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Char char="▪"/>
              <a:defRPr sz="1200"/>
            </a:lvl3pPr>
            <a:lvl4pPr marL="1828800" lvl="3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 sz="1100"/>
            </a:lvl4pPr>
            <a:lvl5pPr marL="2286000" lvl="4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 sz="1100"/>
            </a:lvl5pPr>
            <a:lvl6pPr marL="274320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marL="320040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marL="365760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marL="411480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242983" y="465536"/>
            <a:ext cx="8656800" cy="7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8025" tIns="40500" rIns="108025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Freifläche">
  <p:cSld name="Inhalt Freifläche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242983" y="465536"/>
            <a:ext cx="8656800" cy="7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8025" tIns="40500" rIns="108025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Vollbild">
  <p:cSld name="Inhalt Vollbild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128" name="Google Shape;128;p21"/>
          <p:cNvSpPr>
            <a:spLocks noGrp="1"/>
          </p:cNvSpPr>
          <p:nvPr>
            <p:ph type="pic" idx="2"/>
          </p:nvPr>
        </p:nvSpPr>
        <p:spPr>
          <a:xfrm>
            <a:off x="242983" y="465535"/>
            <a:ext cx="8656800" cy="42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5325" tIns="0" rIns="108025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ohne Balken">
  <p:cSld name="Inhalt ohne Balke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/>
          <p:nvPr/>
        </p:nvSpPr>
        <p:spPr>
          <a:xfrm>
            <a:off x="0" y="0"/>
            <a:ext cx="9144000" cy="65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2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pic>
        <p:nvPicPr>
          <p:cNvPr id="132" name="Google Shape;132;p22" descr="eth_logo_kurz_pos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3095" y="229500"/>
            <a:ext cx="725231" cy="11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-283370" y="-288820"/>
            <a:ext cx="9317873" cy="5369813"/>
            <a:chOff x="-377675" y="-385094"/>
            <a:chExt cx="12418863" cy="7159751"/>
          </a:xfrm>
        </p:grpSpPr>
        <p:cxnSp>
          <p:nvCxnSpPr>
            <p:cNvPr id="52" name="Google Shape;52;p13"/>
            <p:cNvCxnSpPr/>
            <p:nvPr/>
          </p:nvCxnSpPr>
          <p:spPr>
            <a:xfrm rot="5400000">
              <a:off x="190866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3" name="Google Shape;53;p13"/>
            <p:cNvCxnSpPr/>
            <p:nvPr/>
          </p:nvCxnSpPr>
          <p:spPr>
            <a:xfrm rot="5400000">
              <a:off x="11728205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4" name="Google Shape;54;p13"/>
            <p:cNvCxnSpPr/>
            <p:nvPr/>
          </p:nvCxnSpPr>
          <p:spPr>
            <a:xfrm>
              <a:off x="-377675" y="3427045"/>
              <a:ext cx="2622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5" name="Google Shape;55;p13"/>
            <p:cNvCxnSpPr/>
            <p:nvPr/>
          </p:nvCxnSpPr>
          <p:spPr>
            <a:xfrm>
              <a:off x="-377675" y="762794"/>
              <a:ext cx="262800" cy="12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" name="Google Shape;56;p13"/>
            <p:cNvCxnSpPr/>
            <p:nvPr/>
          </p:nvCxnSpPr>
          <p:spPr>
            <a:xfrm>
              <a:off x="-377675" y="6304951"/>
              <a:ext cx="2628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7" name="Google Shape;57;p13"/>
            <p:cNvCxnSpPr/>
            <p:nvPr/>
          </p:nvCxnSpPr>
          <p:spPr>
            <a:xfrm>
              <a:off x="-377675" y="6237242"/>
              <a:ext cx="2628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13"/>
            <p:cNvCxnSpPr/>
            <p:nvPr/>
          </p:nvCxnSpPr>
          <p:spPr>
            <a:xfrm>
              <a:off x="-377675" y="6774657"/>
              <a:ext cx="2628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9" name="Google Shape;59;p13"/>
            <p:cNvCxnSpPr/>
            <p:nvPr/>
          </p:nvCxnSpPr>
          <p:spPr>
            <a:xfrm rot="5400000">
              <a:off x="5963595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" name="Google Shape;60;p13"/>
            <p:cNvCxnSpPr/>
            <p:nvPr/>
          </p:nvCxnSpPr>
          <p:spPr>
            <a:xfrm>
              <a:off x="-377675" y="619432"/>
              <a:ext cx="262800" cy="12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13"/>
            <p:cNvCxnSpPr/>
            <p:nvPr/>
          </p:nvCxnSpPr>
          <p:spPr>
            <a:xfrm>
              <a:off x="-377675" y="2020566"/>
              <a:ext cx="2622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2" name="Google Shape;62;p13"/>
            <p:cNvCxnSpPr/>
            <p:nvPr/>
          </p:nvCxnSpPr>
          <p:spPr>
            <a:xfrm>
              <a:off x="-377675" y="4831557"/>
              <a:ext cx="262800" cy="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3" name="Google Shape;63;p13"/>
            <p:cNvCxnSpPr/>
            <p:nvPr/>
          </p:nvCxnSpPr>
          <p:spPr>
            <a:xfrm rot="5400000">
              <a:off x="11024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4" name="Google Shape;64;p13"/>
            <p:cNvCxnSpPr/>
            <p:nvPr/>
          </p:nvCxnSpPr>
          <p:spPr>
            <a:xfrm rot="5400000">
              <a:off x="11909338" y="-254144"/>
              <a:ext cx="262800" cy="900"/>
            </a:xfrm>
            <a:prstGeom prst="straightConnector1">
              <a:avLst/>
            </a:prstGeom>
            <a:noFill/>
            <a:ln w="9525" cap="flat" cmpd="sng">
              <a:solidFill>
                <a:srgbClr val="FF0066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5" name="Google Shape;65;p13"/>
          <p:cNvGrpSpPr/>
          <p:nvPr/>
        </p:nvGrpSpPr>
        <p:grpSpPr>
          <a:xfrm>
            <a:off x="108391" y="114301"/>
            <a:ext cx="8927039" cy="459521"/>
            <a:chOff x="144463" y="152401"/>
            <a:chExt cx="11897959" cy="612694"/>
          </a:xfrm>
        </p:grpSpPr>
        <p:sp>
          <p:nvSpPr>
            <p:cNvPr id="66" name="Google Shape;66;p13"/>
            <p:cNvSpPr/>
            <p:nvPr/>
          </p:nvSpPr>
          <p:spPr>
            <a:xfrm>
              <a:off x="144463" y="152401"/>
              <a:ext cx="11896800" cy="471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144463" y="597695"/>
              <a:ext cx="186300" cy="16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11855222" y="597694"/>
              <a:ext cx="187200" cy="16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>
            <a:off x="242975" y="925125"/>
            <a:ext cx="8650200" cy="37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5325" tIns="0" rIns="108025" bIns="0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Noto Sans Symbols"/>
              <a:buChar char="▪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/>
          <p:nvPr/>
        </p:nvSpPr>
        <p:spPr>
          <a:xfrm>
            <a:off x="8655593" y="4725142"/>
            <a:ext cx="1059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" tIns="34275" rIns="27000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|</a:t>
            </a:r>
            <a:endParaRPr sz="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0200" cy="45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8025" tIns="40500" rIns="108025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pic>
        <p:nvPicPr>
          <p:cNvPr id="73" name="Google Shape;73;p13" descr="g_eth_logo_kurz_neg_Schutzraum.eps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43095" y="229500"/>
            <a:ext cx="728294" cy="1188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69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956">
          <p15:clr>
            <a:srgbClr val="F26B43"/>
          </p15:clr>
        </p15:guide>
        <p15:guide id="4" orient="horz" pos="293">
          <p15:clr>
            <a:srgbClr val="F26B43"/>
          </p15:clr>
        </p15:guide>
        <p15:guide id="5" orient="horz" pos="2284">
          <p15:clr>
            <a:srgbClr val="F26B43"/>
          </p15:clr>
        </p15:guide>
        <p15:guide id="6" orient="horz" pos="2947">
          <p15:clr>
            <a:srgbClr val="F26B43"/>
          </p15:clr>
        </p15:guide>
        <p15:guide id="7" pos="153">
          <p15:clr>
            <a:srgbClr val="F26B43"/>
          </p15:clr>
        </p15:guide>
        <p15:guide id="8" pos="5602">
          <p15:clr>
            <a:srgbClr val="F26B43"/>
          </p15:clr>
        </p15:guide>
        <p15:guide id="9" pos="5688">
          <p15:clr>
            <a:srgbClr val="F26B43"/>
          </p15:clr>
        </p15:guide>
        <p15:guide id="10" orient="horz" pos="2998">
          <p15:clr>
            <a:srgbClr val="F26B43"/>
          </p15:clr>
        </p15:guide>
        <p15:guide id="11" orient="horz" pos="320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subTitle" idx="1"/>
          </p:nvPr>
        </p:nvSpPr>
        <p:spPr>
          <a:xfrm>
            <a:off x="242975" y="4326950"/>
            <a:ext cx="8656800" cy="35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8025" tIns="81025" rIns="108025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Arda Duzceker - Jonas Hein</a:t>
            </a:r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ctrTitle"/>
          </p:nvPr>
        </p:nvSpPr>
        <p:spPr>
          <a:xfrm>
            <a:off x="243600" y="2708800"/>
            <a:ext cx="8656800" cy="148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8025" tIns="54025" rIns="108025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" sz="2100"/>
              <a:t>Mixed Reality Lab - Project Proposal Presentation</a:t>
            </a:r>
            <a:endParaRPr sz="21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1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" sz="3000"/>
              <a:t>MR Immersive Telemanipulation</a:t>
            </a:r>
            <a:endParaRPr sz="3000"/>
          </a:p>
        </p:txBody>
      </p:sp>
      <p:pic>
        <p:nvPicPr>
          <p:cNvPr id="140" name="Google Shape;140;p2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0" r="29"/>
          <a:stretch/>
        </p:blipFill>
        <p:spPr>
          <a:xfrm>
            <a:off x="242983" y="464400"/>
            <a:ext cx="8656800" cy="210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>
            <a:spLocks noGrp="1"/>
          </p:cNvSpPr>
          <p:nvPr>
            <p:ph type="subTitle" idx="1"/>
          </p:nvPr>
        </p:nvSpPr>
        <p:spPr>
          <a:xfrm>
            <a:off x="242975" y="4758950"/>
            <a:ext cx="8656800" cy="35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08025" tIns="81025" rIns="108025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Supervised by: Dr. Roi Poranne,  Dr. Federica Bogo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6" name="IRT">
            <a:hlinkClick r:id="" action="ppaction://media"/>
            <a:extLst>
              <a:ext uri="{FF2B5EF4-FFF2-40B4-BE49-F238E27FC236}">
                <a16:creationId xmlns:a16="http://schemas.microsoft.com/office/drawing/2014/main" id="{2DCF81CC-F0A0-45F9-9341-CE3FD04A03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6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33"/>
          <p:cNvGrpSpPr/>
          <p:nvPr/>
        </p:nvGrpSpPr>
        <p:grpSpPr>
          <a:xfrm>
            <a:off x="761439" y="1020825"/>
            <a:ext cx="2543325" cy="3349337"/>
            <a:chOff x="4572350" y="1431525"/>
            <a:chExt cx="2046777" cy="3349337"/>
          </a:xfrm>
        </p:grpSpPr>
        <p:sp>
          <p:nvSpPr>
            <p:cNvPr id="211" name="Google Shape;211;p33"/>
            <p:cNvSpPr/>
            <p:nvPr/>
          </p:nvSpPr>
          <p:spPr>
            <a:xfrm>
              <a:off x="4572359" y="1431564"/>
              <a:ext cx="2043900" cy="3341400"/>
            </a:xfrm>
            <a:prstGeom prst="rect">
              <a:avLst/>
            </a:prstGeom>
            <a:noFill/>
            <a:ln w="9525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3"/>
            <p:cNvSpPr/>
            <p:nvPr/>
          </p:nvSpPr>
          <p:spPr>
            <a:xfrm rot="10800000" flipH="1">
              <a:off x="4572350" y="1431525"/>
              <a:ext cx="2043900" cy="1269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3"/>
            <p:cNvSpPr txBox="1"/>
            <p:nvPr/>
          </p:nvSpPr>
          <p:spPr>
            <a:xfrm>
              <a:off x="4572362" y="1558437"/>
              <a:ext cx="10242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Oct</a:t>
              </a:r>
              <a:endParaRPr sz="4200" b="1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4" name="Google Shape;214;p33"/>
            <p:cNvSpPr txBox="1"/>
            <p:nvPr/>
          </p:nvSpPr>
          <p:spPr>
            <a:xfrm>
              <a:off x="4572359" y="2506850"/>
              <a:ext cx="5151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4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33"/>
            <p:cNvSpPr txBox="1"/>
            <p:nvPr/>
          </p:nvSpPr>
          <p:spPr>
            <a:xfrm>
              <a:off x="5087469" y="2506850"/>
              <a:ext cx="505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5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33"/>
            <p:cNvSpPr txBox="1"/>
            <p:nvPr/>
          </p:nvSpPr>
          <p:spPr>
            <a:xfrm>
              <a:off x="5592196" y="2506850"/>
              <a:ext cx="5151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6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33"/>
            <p:cNvSpPr txBox="1"/>
            <p:nvPr/>
          </p:nvSpPr>
          <p:spPr>
            <a:xfrm>
              <a:off x="6113927" y="2506850"/>
              <a:ext cx="5052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7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18" name="Google Shape;218;p33"/>
            <p:cNvCxnSpPr/>
            <p:nvPr/>
          </p:nvCxnSpPr>
          <p:spPr>
            <a:xfrm rot="10800000">
              <a:off x="5085868" y="2506562"/>
              <a:ext cx="1500" cy="2274300"/>
            </a:xfrm>
            <a:prstGeom prst="straightConnector1">
              <a:avLst/>
            </a:prstGeom>
            <a:noFill/>
            <a:ln w="9525" cap="flat" cmpd="sng">
              <a:solidFill>
                <a:srgbClr val="0D5DDF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219" name="Google Shape;219;p33"/>
            <p:cNvCxnSpPr/>
            <p:nvPr/>
          </p:nvCxnSpPr>
          <p:spPr>
            <a:xfrm rot="10800000" flipH="1">
              <a:off x="6104670" y="2506712"/>
              <a:ext cx="2700" cy="2259600"/>
            </a:xfrm>
            <a:prstGeom prst="straightConnector1">
              <a:avLst/>
            </a:prstGeom>
            <a:noFill/>
            <a:ln w="9525" cap="flat" cmpd="sng">
              <a:solidFill>
                <a:srgbClr val="0D5DDF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220" name="Google Shape;220;p33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6800" cy="435600"/>
          </a:xfrm>
          <a:prstGeom prst="rect">
            <a:avLst/>
          </a:prstGeom>
        </p:spPr>
        <p:txBody>
          <a:bodyPr spcFirstLastPara="1" wrap="square" lIns="108025" tIns="40500" rIns="1080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grpSp>
        <p:nvGrpSpPr>
          <p:cNvPr id="222" name="Google Shape;222;p33"/>
          <p:cNvGrpSpPr/>
          <p:nvPr/>
        </p:nvGrpSpPr>
        <p:grpSpPr>
          <a:xfrm>
            <a:off x="5841389" y="1020825"/>
            <a:ext cx="2539762" cy="3341439"/>
            <a:chOff x="4572350" y="1431525"/>
            <a:chExt cx="2043909" cy="3341439"/>
          </a:xfrm>
        </p:grpSpPr>
        <p:sp>
          <p:nvSpPr>
            <p:cNvPr id="223" name="Google Shape;223;p33"/>
            <p:cNvSpPr/>
            <p:nvPr/>
          </p:nvSpPr>
          <p:spPr>
            <a:xfrm>
              <a:off x="4572359" y="1431564"/>
              <a:ext cx="2043900" cy="3341400"/>
            </a:xfrm>
            <a:prstGeom prst="rect">
              <a:avLst/>
            </a:prstGeom>
            <a:noFill/>
            <a:ln w="9525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 rot="10800000" flipH="1">
              <a:off x="4572350" y="1431525"/>
              <a:ext cx="2043900" cy="1269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3"/>
            <p:cNvSpPr txBox="1"/>
            <p:nvPr/>
          </p:nvSpPr>
          <p:spPr>
            <a:xfrm>
              <a:off x="4572362" y="1558437"/>
              <a:ext cx="10242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Dec</a:t>
              </a:r>
              <a:endParaRPr sz="4200" b="1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6" name="Google Shape;226;p33"/>
            <p:cNvSpPr txBox="1"/>
            <p:nvPr/>
          </p:nvSpPr>
          <p:spPr>
            <a:xfrm>
              <a:off x="4572358" y="2506850"/>
              <a:ext cx="5100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12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7" name="Google Shape;227;p33"/>
            <p:cNvSpPr txBox="1"/>
            <p:nvPr/>
          </p:nvSpPr>
          <p:spPr>
            <a:xfrm>
              <a:off x="5084390" y="2506850"/>
              <a:ext cx="5100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13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8" name="Google Shape;228;p33"/>
            <p:cNvSpPr txBox="1"/>
            <p:nvPr/>
          </p:nvSpPr>
          <p:spPr>
            <a:xfrm>
              <a:off x="5596099" y="2506850"/>
              <a:ext cx="5100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14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29" name="Google Shape;229;p33"/>
            <p:cNvCxnSpPr>
              <a:stCxn id="223" idx="2"/>
            </p:cNvCxnSpPr>
            <p:nvPr/>
          </p:nvCxnSpPr>
          <p:spPr>
            <a:xfrm rot="10800000" flipH="1">
              <a:off x="5594309" y="2506764"/>
              <a:ext cx="2100" cy="2266200"/>
            </a:xfrm>
            <a:prstGeom prst="straightConnector1">
              <a:avLst/>
            </a:prstGeom>
            <a:noFill/>
            <a:ln w="9525" cap="flat" cmpd="sng">
              <a:solidFill>
                <a:srgbClr val="0D5DDF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230" name="Google Shape;230;p33"/>
          <p:cNvGrpSpPr/>
          <p:nvPr/>
        </p:nvGrpSpPr>
        <p:grpSpPr>
          <a:xfrm>
            <a:off x="3301414" y="1020825"/>
            <a:ext cx="2542927" cy="3341439"/>
            <a:chOff x="4572350" y="1431525"/>
            <a:chExt cx="2046457" cy="3341439"/>
          </a:xfrm>
        </p:grpSpPr>
        <p:sp>
          <p:nvSpPr>
            <p:cNvPr id="231" name="Google Shape;231;p33"/>
            <p:cNvSpPr/>
            <p:nvPr/>
          </p:nvSpPr>
          <p:spPr>
            <a:xfrm>
              <a:off x="4572359" y="1431564"/>
              <a:ext cx="2043900" cy="3341400"/>
            </a:xfrm>
            <a:prstGeom prst="rect">
              <a:avLst/>
            </a:prstGeom>
            <a:noFill/>
            <a:ln w="9525" cap="flat" cmpd="sng">
              <a:solidFill>
                <a:srgbClr val="0D5D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3"/>
            <p:cNvSpPr/>
            <p:nvPr/>
          </p:nvSpPr>
          <p:spPr>
            <a:xfrm rot="10800000" flipH="1">
              <a:off x="4572350" y="1431525"/>
              <a:ext cx="2043900" cy="1269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3"/>
            <p:cNvSpPr txBox="1"/>
            <p:nvPr/>
          </p:nvSpPr>
          <p:spPr>
            <a:xfrm>
              <a:off x="4572362" y="1558437"/>
              <a:ext cx="1024200" cy="79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200" b="1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Nov</a:t>
              </a:r>
              <a:endParaRPr sz="4200" b="1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4" name="Google Shape;234;p33"/>
            <p:cNvSpPr txBox="1"/>
            <p:nvPr/>
          </p:nvSpPr>
          <p:spPr>
            <a:xfrm>
              <a:off x="4575095" y="2506850"/>
              <a:ext cx="5046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8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5" name="Google Shape;235;p33"/>
            <p:cNvSpPr txBox="1"/>
            <p:nvPr/>
          </p:nvSpPr>
          <p:spPr>
            <a:xfrm>
              <a:off x="5089782" y="2506850"/>
              <a:ext cx="5046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9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6" name="Google Shape;236;p33"/>
            <p:cNvSpPr txBox="1"/>
            <p:nvPr/>
          </p:nvSpPr>
          <p:spPr>
            <a:xfrm>
              <a:off x="5601491" y="2506850"/>
              <a:ext cx="5046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10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7" name="Google Shape;237;p33"/>
            <p:cNvSpPr txBox="1"/>
            <p:nvPr/>
          </p:nvSpPr>
          <p:spPr>
            <a:xfrm>
              <a:off x="6114207" y="2506850"/>
              <a:ext cx="504600" cy="17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0D5DDF"/>
                  </a:solidFill>
                  <a:latin typeface="Roboto"/>
                  <a:ea typeface="Roboto"/>
                  <a:cs typeface="Roboto"/>
                  <a:sym typeface="Roboto"/>
                </a:rPr>
                <a:t>Week 11</a:t>
              </a:r>
              <a:endParaRPr sz="700">
                <a:solidFill>
                  <a:srgbClr val="0D5DD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38" name="Google Shape;238;p33"/>
            <p:cNvCxnSpPr/>
            <p:nvPr/>
          </p:nvCxnSpPr>
          <p:spPr>
            <a:xfrm rot="10800000">
              <a:off x="5588393" y="2506925"/>
              <a:ext cx="9300" cy="2262900"/>
            </a:xfrm>
            <a:prstGeom prst="straightConnector1">
              <a:avLst/>
            </a:prstGeom>
            <a:noFill/>
            <a:ln w="9525" cap="flat" cmpd="sng">
              <a:solidFill>
                <a:srgbClr val="0D5DDF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239" name="Google Shape;239;p33"/>
          <p:cNvSpPr txBox="1"/>
          <p:nvPr/>
        </p:nvSpPr>
        <p:spPr>
          <a:xfrm>
            <a:off x="1395325" y="4540750"/>
            <a:ext cx="1272000" cy="1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CC0000"/>
                </a:solidFill>
              </a:rPr>
              <a:t>First Prototype</a:t>
            </a:r>
            <a:endParaRPr sz="1100">
              <a:solidFill>
                <a:srgbClr val="CC0000"/>
              </a:solidFill>
            </a:endParaRPr>
          </a:p>
        </p:txBody>
      </p:sp>
      <p:sp>
        <p:nvSpPr>
          <p:cNvPr id="240" name="Google Shape;240;p33"/>
          <p:cNvSpPr txBox="1"/>
          <p:nvPr/>
        </p:nvSpPr>
        <p:spPr>
          <a:xfrm>
            <a:off x="3291455" y="4540750"/>
            <a:ext cx="1272000" cy="1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CC0000"/>
                </a:solidFill>
              </a:rPr>
              <a:t>Interim Demo</a:t>
            </a:r>
            <a:endParaRPr sz="1100">
              <a:solidFill>
                <a:srgbClr val="CC0000"/>
              </a:solidFill>
            </a:endParaRPr>
          </a:p>
        </p:txBody>
      </p:sp>
      <p:sp>
        <p:nvSpPr>
          <p:cNvPr id="241" name="Google Shape;241;p33"/>
          <p:cNvSpPr txBox="1"/>
          <p:nvPr/>
        </p:nvSpPr>
        <p:spPr>
          <a:xfrm>
            <a:off x="7106669" y="4540750"/>
            <a:ext cx="1272000" cy="1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CC0000"/>
                </a:solidFill>
              </a:rPr>
              <a:t>Final Demo</a:t>
            </a:r>
            <a:endParaRPr sz="1100">
              <a:solidFill>
                <a:srgbClr val="CC0000"/>
              </a:solidFill>
            </a:endParaRPr>
          </a:p>
        </p:txBody>
      </p:sp>
      <p:sp>
        <p:nvSpPr>
          <p:cNvPr id="242" name="Google Shape;242;p33"/>
          <p:cNvSpPr txBox="1"/>
          <p:nvPr/>
        </p:nvSpPr>
        <p:spPr>
          <a:xfrm>
            <a:off x="5838919" y="4540750"/>
            <a:ext cx="1272000" cy="1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CC0000"/>
                </a:solidFill>
              </a:rPr>
              <a:t>Beta Release</a:t>
            </a:r>
            <a:endParaRPr sz="1100">
              <a:solidFill>
                <a:srgbClr val="CC0000"/>
              </a:solidFill>
            </a:endParaRPr>
          </a:p>
        </p:txBody>
      </p:sp>
      <p:sp>
        <p:nvSpPr>
          <p:cNvPr id="243" name="Google Shape;243;p33"/>
          <p:cNvSpPr txBox="1"/>
          <p:nvPr/>
        </p:nvSpPr>
        <p:spPr>
          <a:xfrm>
            <a:off x="4566694" y="4540750"/>
            <a:ext cx="1272000" cy="1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CC0000"/>
                </a:solidFill>
              </a:rPr>
              <a:t>Alpha Release</a:t>
            </a:r>
            <a:endParaRPr sz="1100">
              <a:solidFill>
                <a:srgbClr val="CC0000"/>
              </a:solidFill>
            </a:endParaRPr>
          </a:p>
        </p:txBody>
      </p:sp>
      <p:sp>
        <p:nvSpPr>
          <p:cNvPr id="244" name="Google Shape;244;p33"/>
          <p:cNvSpPr/>
          <p:nvPr/>
        </p:nvSpPr>
        <p:spPr>
          <a:xfrm>
            <a:off x="760825" y="2563865"/>
            <a:ext cx="1272000" cy="2073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Animated Robot Hologram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5" name="Google Shape;245;p33"/>
          <p:cNvCxnSpPr/>
          <p:nvPr/>
        </p:nvCxnSpPr>
        <p:spPr>
          <a:xfrm rot="10800000" flipH="1">
            <a:off x="2029825" y="2133250"/>
            <a:ext cx="3000" cy="24075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6" name="Google Shape;246;p33"/>
          <p:cNvCxnSpPr/>
          <p:nvPr/>
        </p:nvCxnSpPr>
        <p:spPr>
          <a:xfrm rot="10800000" flipH="1">
            <a:off x="3933219" y="2104025"/>
            <a:ext cx="3000" cy="24075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7" name="Google Shape;247;p33"/>
          <p:cNvCxnSpPr/>
          <p:nvPr/>
        </p:nvCxnSpPr>
        <p:spPr>
          <a:xfrm rot="10800000" flipH="1">
            <a:off x="6472794" y="2133097"/>
            <a:ext cx="3000" cy="24075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8" name="Google Shape;248;p33"/>
          <p:cNvCxnSpPr/>
          <p:nvPr/>
        </p:nvCxnSpPr>
        <p:spPr>
          <a:xfrm rot="10800000" flipH="1">
            <a:off x="7747809" y="2118555"/>
            <a:ext cx="3000" cy="24075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9" name="Google Shape;249;p33"/>
          <p:cNvCxnSpPr/>
          <p:nvPr/>
        </p:nvCxnSpPr>
        <p:spPr>
          <a:xfrm rot="10800000" flipH="1">
            <a:off x="5206947" y="2125985"/>
            <a:ext cx="3000" cy="2407500"/>
          </a:xfrm>
          <a:prstGeom prst="straightConnector1">
            <a:avLst/>
          </a:prstGeom>
          <a:noFill/>
          <a:ln w="9525" cap="flat" cmpd="sng">
            <a:solidFill>
              <a:srgbClr val="CC0000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50" name="Google Shape;250;p33"/>
          <p:cNvSpPr/>
          <p:nvPr/>
        </p:nvSpPr>
        <p:spPr>
          <a:xfrm>
            <a:off x="761425" y="2299158"/>
            <a:ext cx="2539800" cy="2073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Communication Interface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33"/>
          <p:cNvSpPr/>
          <p:nvPr/>
        </p:nvSpPr>
        <p:spPr>
          <a:xfrm>
            <a:off x="1395325" y="2828600"/>
            <a:ext cx="1272000" cy="1908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Manipulate Holographic Arms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33"/>
          <p:cNvSpPr/>
          <p:nvPr/>
        </p:nvSpPr>
        <p:spPr>
          <a:xfrm>
            <a:off x="2672100" y="3343625"/>
            <a:ext cx="1905900" cy="207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Assembly Tasks</a:t>
            </a:r>
            <a:endParaRPr sz="7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33"/>
          <p:cNvSpPr/>
          <p:nvPr/>
        </p:nvSpPr>
        <p:spPr>
          <a:xfrm>
            <a:off x="3944100" y="3595650"/>
            <a:ext cx="2539800" cy="2073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Immersive Teleoperation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33"/>
          <p:cNvSpPr/>
          <p:nvPr/>
        </p:nvSpPr>
        <p:spPr>
          <a:xfrm>
            <a:off x="5844350" y="3871725"/>
            <a:ext cx="1905900" cy="2073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Align Hologram with Robot, Show Future Movement</a:t>
            </a:r>
            <a:endParaRPr sz="7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33"/>
          <p:cNvSpPr/>
          <p:nvPr/>
        </p:nvSpPr>
        <p:spPr>
          <a:xfrm>
            <a:off x="2672100" y="3082138"/>
            <a:ext cx="1272000" cy="207300"/>
          </a:xfrm>
          <a:prstGeom prst="rect">
            <a:avLst/>
          </a:prstGeom>
          <a:solidFill>
            <a:srgbClr val="0944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Visualizing RGB Stream</a:t>
            </a:r>
            <a:endParaRPr sz="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body" idx="1"/>
          </p:nvPr>
        </p:nvSpPr>
        <p:spPr>
          <a:xfrm>
            <a:off x="242975" y="901125"/>
            <a:ext cx="8656800" cy="3774300"/>
          </a:xfrm>
          <a:prstGeom prst="rect">
            <a:avLst/>
          </a:prstGeom>
        </p:spPr>
        <p:txBody>
          <a:bodyPr spcFirstLastPara="1" wrap="square" lIns="105325" tIns="0" rIns="108025" bIns="0" anchor="ctr" anchorCtr="0">
            <a:noAutofit/>
          </a:bodyPr>
          <a:lstStyle/>
          <a:p>
            <a:pPr marL="457200" lvl="0" indent="-342900" algn="l" rtl="0"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(Immersive) robotic teleoperation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Manipulated by a remote user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Assist people in everyday tasks</a:t>
            </a:r>
            <a:endParaRPr dirty="0"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HoloLens/MR makes different types of manipulation methods possible.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Seamless integration of holograms to the real world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Interaction with the holograms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Optional VR-like experience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Hand tracking</a:t>
            </a:r>
            <a:endParaRPr dirty="0"/>
          </a:p>
        </p:txBody>
      </p:sp>
      <p:sp>
        <p:nvSpPr>
          <p:cNvPr id="147" name="Google Shape;147;p24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6800" cy="435600"/>
          </a:xfrm>
          <a:prstGeom prst="rect">
            <a:avLst/>
          </a:prstGeom>
        </p:spPr>
        <p:txBody>
          <a:bodyPr spcFirstLastPara="1" wrap="square" lIns="108025" tIns="40500" rIns="1080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>
            <a:spLocks noGrp="1"/>
          </p:cNvSpPr>
          <p:nvPr>
            <p:ph type="body" idx="1"/>
          </p:nvPr>
        </p:nvSpPr>
        <p:spPr>
          <a:xfrm>
            <a:off x="242975" y="901125"/>
            <a:ext cx="8656800" cy="3774300"/>
          </a:xfrm>
          <a:prstGeom prst="rect">
            <a:avLst/>
          </a:prstGeom>
        </p:spPr>
        <p:txBody>
          <a:bodyPr spcFirstLastPara="1" wrap="square" lIns="105325" tIns="0" rIns="108025" bIns="0" anchor="ctr" anchorCtr="0">
            <a:noAutofit/>
          </a:bodyPr>
          <a:lstStyle/>
          <a:p>
            <a:pPr marL="457200" lvl="0" indent="-342900" algn="l" rtl="0"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Two Devices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HoloLens 2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ABB YuMi</a:t>
            </a:r>
            <a:endParaRPr/>
          </a:p>
          <a:p>
            <a:pPr marL="45720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 two interaction methods that enables a user wearing the HoloLens to control the ABB YuMi.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External Holographic Operation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Internal Immersive Operation</a:t>
            </a:r>
            <a:endParaRPr/>
          </a:p>
        </p:txBody>
      </p:sp>
      <p:sp>
        <p:nvSpPr>
          <p:cNvPr id="154" name="Google Shape;154;p25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6800" cy="435600"/>
          </a:xfrm>
          <a:prstGeom prst="rect">
            <a:avLst/>
          </a:prstGeom>
        </p:spPr>
        <p:txBody>
          <a:bodyPr spcFirstLastPara="1" wrap="square" lIns="108025" tIns="40500" rIns="1080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</a:t>
            </a:r>
            <a:endParaRPr/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7600" y="901112"/>
            <a:ext cx="2656074" cy="177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7150" y="975699"/>
            <a:ext cx="2160846" cy="162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5"/>
          <p:cNvSpPr/>
          <p:nvPr/>
        </p:nvSpPr>
        <p:spPr>
          <a:xfrm>
            <a:off x="5337950" y="1587200"/>
            <a:ext cx="765000" cy="4356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>
            <a:spLocks noGrp="1"/>
          </p:cNvSpPr>
          <p:nvPr>
            <p:ph type="body" idx="1"/>
          </p:nvPr>
        </p:nvSpPr>
        <p:spPr>
          <a:xfrm>
            <a:off x="242975" y="901125"/>
            <a:ext cx="8745900" cy="4017600"/>
          </a:xfrm>
          <a:prstGeom prst="rect">
            <a:avLst/>
          </a:prstGeom>
        </p:spPr>
        <p:txBody>
          <a:bodyPr spcFirstLastPara="1" wrap="square" lIns="105325" tIns="0" rIns="108025" bIns="0" anchor="ctr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You’re on a train, on your way home. 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There is a kitchen robot like YuMi at home. You’re dying for some pancakes.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You wear the HoloLens, your kitchen countertop and robot appears as a hologram.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Now, using holographic items in your virtual kitchen, you can give tasks to the robot.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Mix some virtual ingredients, place a virtual pan, start cooking virtually. 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Your robot does whatever you do, in your real kitchen. 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At the same time, you can watch the action from the robot’s camera.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Voila! Your pancakes are ready before you reach home.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26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6800" cy="435600"/>
          </a:xfrm>
          <a:prstGeom prst="rect">
            <a:avLst/>
          </a:prstGeom>
        </p:spPr>
        <p:txBody>
          <a:bodyPr spcFirstLastPara="1" wrap="square" lIns="108025" tIns="40500" rIns="1080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motivation...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>
            <a:spLocks noGrp="1"/>
          </p:cNvSpPr>
          <p:nvPr>
            <p:ph type="body" idx="1"/>
          </p:nvPr>
        </p:nvSpPr>
        <p:spPr>
          <a:xfrm>
            <a:off x="242975" y="901125"/>
            <a:ext cx="8656800" cy="4062300"/>
          </a:xfrm>
          <a:prstGeom prst="rect">
            <a:avLst/>
          </a:prstGeom>
        </p:spPr>
        <p:txBody>
          <a:bodyPr spcFirstLastPara="1" wrap="square" lIns="105325" tIns="0" rIns="108025" bIns="0" anchor="ctr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</a:pPr>
            <a:r>
              <a:rPr lang="en"/>
              <a:t>Visualize a hologram of the YuMi and its workspace.</a:t>
            </a:r>
            <a:endParaRPr/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Animate the hologram, such that it shows the robot’s movements in real-time.</a:t>
            </a:r>
            <a:endParaRPr/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Enable the user to manipulate the robot’s arms</a:t>
            </a:r>
            <a:endParaRPr/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by clicking to a location</a:t>
            </a:r>
            <a:endParaRPr/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by dragging the arms of the holographic robot</a:t>
            </a:r>
            <a:endParaRPr/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Enable the user to place virtual cubes in the holographic workspace and command the robot to place real cubes at the corresponding positions in real workspace.</a:t>
            </a:r>
            <a:endParaRPr/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i.e. the assembly task</a:t>
            </a:r>
            <a:endParaRPr/>
          </a:p>
        </p:txBody>
      </p:sp>
      <p:sp>
        <p:nvSpPr>
          <p:cNvPr id="171" name="Google Shape;171;p27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6800" cy="435600"/>
          </a:xfrm>
          <a:prstGeom prst="rect">
            <a:avLst/>
          </a:prstGeom>
        </p:spPr>
        <p:txBody>
          <a:bodyPr spcFirstLastPara="1" wrap="square" lIns="108025" tIns="40500" rIns="1080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Holographic Operation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4" name="bricklayer">
            <a:hlinkClick r:id="" action="ppaction://media"/>
            <a:extLst>
              <a:ext uri="{FF2B5EF4-FFF2-40B4-BE49-F238E27FC236}">
                <a16:creationId xmlns:a16="http://schemas.microsoft.com/office/drawing/2014/main" id="{03992621-4512-47F2-9E1D-1A84B9B69F9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6771" end="195808.3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>
            <a:spLocks noGrp="1"/>
          </p:cNvSpPr>
          <p:nvPr>
            <p:ph type="body" idx="1"/>
          </p:nvPr>
        </p:nvSpPr>
        <p:spPr>
          <a:xfrm>
            <a:off x="242975" y="901125"/>
            <a:ext cx="8656800" cy="3774300"/>
          </a:xfrm>
          <a:prstGeom prst="rect">
            <a:avLst/>
          </a:prstGeom>
        </p:spPr>
        <p:txBody>
          <a:bodyPr spcFirstLastPara="1" wrap="square" lIns="105325" tIns="0" rIns="108025" bIns="0" anchor="ctr" anchorCtr="0">
            <a:noAutofit/>
          </a:bodyPr>
          <a:lstStyle/>
          <a:p>
            <a:pPr marL="457200" lvl="0" indent="-342900" algn="l" rtl="0"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the user stands in front of the robot, align the hologram with the actual robot.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Given a similar assembly task, animate the hologram ahead of time, such that the user knows what the robot is going to do next.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6800" cy="435600"/>
          </a:xfrm>
          <a:prstGeom prst="rect">
            <a:avLst/>
          </a:prstGeom>
        </p:spPr>
        <p:txBody>
          <a:bodyPr spcFirstLastPara="1" wrap="square" lIns="108025" tIns="40500" rIns="1080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External Holographic Operation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>
            <a:spLocks noGrp="1"/>
          </p:cNvSpPr>
          <p:nvPr>
            <p:ph type="body" idx="1"/>
          </p:nvPr>
        </p:nvSpPr>
        <p:spPr>
          <a:xfrm>
            <a:off x="242975" y="901125"/>
            <a:ext cx="8656800" cy="3774300"/>
          </a:xfrm>
          <a:prstGeom prst="rect">
            <a:avLst/>
          </a:prstGeom>
        </p:spPr>
        <p:txBody>
          <a:bodyPr spcFirstLastPara="1" wrap="square" lIns="105325" tIns="0" rIns="108025" bIns="0" anchor="ctr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You need to take the action into your own hands.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Use your other option of becoming the robot itself.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You go into VR mode and see your real kitchen from the perspective of the robot.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As if your arms are the robot’s arms and your eyes are the robot’s camera.</a:t>
            </a:r>
            <a:endParaRPr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dirty="0"/>
              <a:t>Now you can flip your pancakes yourself. Be careful though!</a:t>
            </a:r>
            <a:endParaRPr dirty="0"/>
          </a:p>
        </p:txBody>
      </p:sp>
      <p:sp>
        <p:nvSpPr>
          <p:cNvPr id="191" name="Google Shape;191;p30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6800" cy="435600"/>
          </a:xfrm>
          <a:prstGeom prst="rect">
            <a:avLst/>
          </a:prstGeom>
        </p:spPr>
        <p:txBody>
          <a:bodyPr spcFirstLastPara="1" wrap="square" lIns="108025" tIns="40500" rIns="1080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Oops! Something is going wrong in the kitchen...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>
            <a:spLocks noGrp="1"/>
          </p:cNvSpPr>
          <p:nvPr>
            <p:ph type="body" idx="1"/>
          </p:nvPr>
        </p:nvSpPr>
        <p:spPr>
          <a:xfrm>
            <a:off x="242975" y="901125"/>
            <a:ext cx="8656800" cy="3774300"/>
          </a:xfrm>
          <a:prstGeom prst="rect">
            <a:avLst/>
          </a:prstGeom>
        </p:spPr>
        <p:txBody>
          <a:bodyPr spcFirstLastPara="1" wrap="square" lIns="105325" tIns="0" rIns="108025" bIns="0" anchor="ctr" anchorCtr="0">
            <a:noAutofit/>
          </a:bodyPr>
          <a:lstStyle/>
          <a:p>
            <a:pPr marL="457200" lvl="0" indent="-342900" algn="l" rtl="0"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Develop a user interface for switching between external and internal modes.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Stream the RGB camera of the robot to the HoloLens.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Track the user’s hand movements and map them directly onto the robot’s end-effectors.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Track the user’s head pose and map it to the controller of the robot’s camera.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Integrate a gesture to control the clamping mechanism of the robot.</a:t>
            </a:r>
            <a:endParaRPr dirty="0"/>
          </a:p>
        </p:txBody>
      </p:sp>
      <p:sp>
        <p:nvSpPr>
          <p:cNvPr id="198" name="Google Shape;198;p31"/>
          <p:cNvSpPr txBox="1">
            <a:spLocks noGrp="1"/>
          </p:cNvSpPr>
          <p:nvPr>
            <p:ph type="sldNum" idx="12"/>
          </p:nvPr>
        </p:nvSpPr>
        <p:spPr>
          <a:xfrm>
            <a:off x="8722095" y="4731545"/>
            <a:ext cx="2667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242975" y="465529"/>
            <a:ext cx="8656800" cy="435600"/>
          </a:xfrm>
          <a:prstGeom prst="rect">
            <a:avLst/>
          </a:prstGeom>
        </p:spPr>
        <p:txBody>
          <a:bodyPr spcFirstLastPara="1" wrap="square" lIns="108025" tIns="40500" rIns="1080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Internal Immersive Operation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th_praesentation_16zu9_ETH1">
  <a:themeElements>
    <a:clrScheme name="ETH 1 - Externe Kommunikatio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F407A"/>
      </a:accent1>
      <a:accent2>
        <a:srgbClr val="435F8F"/>
      </a:accent2>
      <a:accent3>
        <a:srgbClr val="677DA5"/>
      </a:accent3>
      <a:accent4>
        <a:srgbClr val="8B9CBA"/>
      </a:accent4>
      <a:accent5>
        <a:srgbClr val="AEBACF"/>
      </a:accent5>
      <a:accent6>
        <a:srgbClr val="D2D9E4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578</Words>
  <Application>Microsoft Office PowerPoint</Application>
  <PresentationFormat>Bildschirmpräsentation (16:9)</PresentationFormat>
  <Paragraphs>96</Paragraphs>
  <Slides>11</Slides>
  <Notes>11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Arial</vt:lpstr>
      <vt:lpstr>Noto Sans Symbols</vt:lpstr>
      <vt:lpstr>Roboto</vt:lpstr>
      <vt:lpstr>Simple Light</vt:lpstr>
      <vt:lpstr>eth_praesentation_16zu9_ETH1</vt:lpstr>
      <vt:lpstr>Mixed Reality Lab - Project Proposal Presentation  MR Immersive Telemanipulation</vt:lpstr>
      <vt:lpstr>Introduction</vt:lpstr>
      <vt:lpstr>Project Description</vt:lpstr>
      <vt:lpstr>A little motivation...</vt:lpstr>
      <vt:lpstr>External Holographic Operation</vt:lpstr>
      <vt:lpstr>PowerPoint-Präsentation</vt:lpstr>
      <vt:lpstr>External Holographic Operation</vt:lpstr>
      <vt:lpstr>Oops! Something is going wrong in the kitchen... </vt:lpstr>
      <vt:lpstr>Internal Immersive Operation</vt:lpstr>
      <vt:lpstr>PowerPoint-Präsentation</vt:lpstr>
      <vt:lpstr>Project 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Mixed Reality Lab - Project Proposal Presentation  MR Immersive Telemanipulation</dc:title>
  <cp:lastModifiedBy>Jonas H</cp:lastModifiedBy>
  <cp:revision>4</cp:revision>
  <dcterms:modified xsi:type="dcterms:W3CDTF">2019-10-01T10:41:56Z</dcterms:modified>
</cp:coreProperties>
</file>